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3"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1354103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586325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89195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012986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9542353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7E0CF6C-748E-4B7A-BC8B-3011EF78ED13}" type="datetime1">
              <a:rPr lang="en-US" smtClean="0"/>
              <a:pPr/>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0228278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7E0CF6C-748E-4B7A-BC8B-3011EF78ED13}" type="datetime1">
              <a:rPr lang="en-US" smtClean="0"/>
              <a:pPr/>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21661090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2184148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9513360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42195543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7E0CF6C-748E-4B7A-BC8B-3011EF78ED13}" type="datetime1">
              <a:rPr lang="en-US" smtClean="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7859541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6217668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7E0CF6C-748E-4B7A-BC8B-3011EF78ED13}" type="datetime1">
              <a:rPr lang="en-US" smtClean="0"/>
              <a:pPr/>
              <a:t>4/26/2021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0539943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pPr/>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2789488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pPr/>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27791641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1709017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7E0CF6C-748E-4B7A-BC8B-3011EF78ED13}" type="datetime1">
              <a:rPr lang="en-US" smtClean="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6159515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7E0CF6C-748E-4B7A-BC8B-3011EF78ED13}" type="datetime1">
              <a:rPr lang="en-US" smtClean="0"/>
              <a:pPr/>
              <a:t>4/26/2021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3B850FF-6169-4056-8077-06FFA93A5366}" type="slidenum">
              <a:rPr lang="en-US" smtClean="0"/>
              <a:pPr/>
              <a:t>‹N›</a:t>
            </a:fld>
            <a:endParaRPr lang="en-US" dirty="0"/>
          </a:p>
        </p:txBody>
      </p:sp>
    </p:spTree>
    <p:extLst>
      <p:ext uri="{BB962C8B-B14F-4D97-AF65-F5344CB8AC3E}">
        <p14:creationId xmlns:p14="http://schemas.microsoft.com/office/powerpoint/2010/main" val="3434542962"/>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0AE87BF8-2E76-488E-8761-3D9348F4EDF5}"/>
              </a:ext>
            </a:extLst>
          </p:cNvPr>
          <p:cNvSpPr txBox="1"/>
          <p:nvPr/>
        </p:nvSpPr>
        <p:spPr>
          <a:xfrm>
            <a:off x="4267615" y="3136612"/>
            <a:ext cx="3656770" cy="584775"/>
          </a:xfrm>
          <a:prstGeom prst="rect">
            <a:avLst/>
          </a:prstGeom>
          <a:noFill/>
        </p:spPr>
        <p:txBody>
          <a:bodyPr wrap="none" rtlCol="0">
            <a:spAutoFit/>
          </a:bodyPr>
          <a:lstStyle/>
          <a:p>
            <a:r>
              <a:rPr lang="it-IT" sz="3200" dirty="0"/>
              <a:t>MHW3: REST API</a:t>
            </a:r>
          </a:p>
        </p:txBody>
      </p:sp>
      <p:sp>
        <p:nvSpPr>
          <p:cNvPr id="6" name="CasellaDiTesto 5">
            <a:extLst>
              <a:ext uri="{FF2B5EF4-FFF2-40B4-BE49-F238E27FC236}">
                <a16:creationId xmlns:a16="http://schemas.microsoft.com/office/drawing/2014/main" id="{B0DDEB5F-4DC2-416F-968A-C231FAC010AD}"/>
              </a:ext>
            </a:extLst>
          </p:cNvPr>
          <p:cNvSpPr txBox="1"/>
          <p:nvPr/>
        </p:nvSpPr>
        <p:spPr>
          <a:xfrm>
            <a:off x="4932059" y="4344955"/>
            <a:ext cx="2327881" cy="646331"/>
          </a:xfrm>
          <a:prstGeom prst="rect">
            <a:avLst/>
          </a:prstGeom>
          <a:noFill/>
        </p:spPr>
        <p:txBody>
          <a:bodyPr wrap="none" rtlCol="0">
            <a:spAutoFit/>
          </a:bodyPr>
          <a:lstStyle/>
          <a:p>
            <a:pPr algn="ctr"/>
            <a:r>
              <a:rPr lang="it-IT" dirty="0"/>
              <a:t>Gabriele Sinatra</a:t>
            </a:r>
          </a:p>
          <a:p>
            <a:pPr algn="ctr"/>
            <a:r>
              <a:rPr lang="it-IT" dirty="0"/>
              <a:t>Matricola: o46002283</a:t>
            </a:r>
          </a:p>
        </p:txBody>
      </p:sp>
    </p:spTree>
    <p:extLst>
      <p:ext uri="{BB962C8B-B14F-4D97-AF65-F5344CB8AC3E}">
        <p14:creationId xmlns:p14="http://schemas.microsoft.com/office/powerpoint/2010/main" val="314528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1DA9DE5-51F9-4A4C-B103-2241C056C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31" y="80127"/>
            <a:ext cx="6648161" cy="3111674"/>
          </a:xfrm>
          <a:prstGeom prst="rect">
            <a:avLst/>
          </a:prstGeom>
        </p:spPr>
      </p:pic>
      <p:pic>
        <p:nvPicPr>
          <p:cNvPr id="5" name="Immagine 4">
            <a:extLst>
              <a:ext uri="{FF2B5EF4-FFF2-40B4-BE49-F238E27FC236}">
                <a16:creationId xmlns:a16="http://schemas.microsoft.com/office/drawing/2014/main" id="{D730C0D6-7AB8-4F5A-B87C-B611A23F0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947" y="3497345"/>
            <a:ext cx="7008922" cy="3280528"/>
          </a:xfrm>
          <a:prstGeom prst="rect">
            <a:avLst/>
          </a:prstGeom>
        </p:spPr>
      </p:pic>
      <p:sp>
        <p:nvSpPr>
          <p:cNvPr id="6" name="CasellaDiTesto 5">
            <a:extLst>
              <a:ext uri="{FF2B5EF4-FFF2-40B4-BE49-F238E27FC236}">
                <a16:creationId xmlns:a16="http://schemas.microsoft.com/office/drawing/2014/main" id="{7FABA745-3DA7-4CB0-8F39-65EC1B402257}"/>
              </a:ext>
            </a:extLst>
          </p:cNvPr>
          <p:cNvSpPr txBox="1"/>
          <p:nvPr/>
        </p:nvSpPr>
        <p:spPr>
          <a:xfrm>
            <a:off x="6872140" y="574135"/>
            <a:ext cx="5227029" cy="2123658"/>
          </a:xfrm>
          <a:prstGeom prst="rect">
            <a:avLst/>
          </a:prstGeom>
          <a:noFill/>
        </p:spPr>
        <p:txBody>
          <a:bodyPr wrap="square" rtlCol="0">
            <a:spAutoFit/>
          </a:bodyPr>
          <a:lstStyle/>
          <a:p>
            <a:pPr algn="ctr"/>
            <a:r>
              <a:rPr lang="it-IT" sz="2400" dirty="0"/>
              <a:t>REST API METEO</a:t>
            </a:r>
          </a:p>
          <a:p>
            <a:pPr algn="ctr"/>
            <a:r>
              <a:rPr lang="it-IT" dirty="0"/>
              <a:t>Questa API mostra il meteo delle città dove si svolgono gli eventi rally, creati dinamicamente con JavaScript in modo tale da poter facilmente aggiungere, rimuovere o aggiornare eventuali tappe inoltre l’autenticazione di questa API avviene tramite API key </a:t>
            </a:r>
          </a:p>
        </p:txBody>
      </p:sp>
      <p:sp>
        <p:nvSpPr>
          <p:cNvPr id="7" name="CasellaDiTesto 6">
            <a:extLst>
              <a:ext uri="{FF2B5EF4-FFF2-40B4-BE49-F238E27FC236}">
                <a16:creationId xmlns:a16="http://schemas.microsoft.com/office/drawing/2014/main" id="{C4E9CE2E-301A-4B6E-A63A-D31FD9102F3A}"/>
              </a:ext>
            </a:extLst>
          </p:cNvPr>
          <p:cNvSpPr txBox="1"/>
          <p:nvPr/>
        </p:nvSpPr>
        <p:spPr>
          <a:xfrm>
            <a:off x="92831" y="3798781"/>
            <a:ext cx="4760536" cy="2954655"/>
          </a:xfrm>
          <a:prstGeom prst="rect">
            <a:avLst/>
          </a:prstGeom>
          <a:noFill/>
        </p:spPr>
        <p:txBody>
          <a:bodyPr wrap="square" rtlCol="0">
            <a:spAutoFit/>
          </a:bodyPr>
          <a:lstStyle/>
          <a:p>
            <a:pPr algn="ctr"/>
            <a:r>
              <a:rPr lang="it-IT" sz="2400" dirty="0"/>
              <a:t>REST API YOUTUBE</a:t>
            </a:r>
          </a:p>
          <a:p>
            <a:pPr algn="ctr"/>
            <a:r>
              <a:rPr lang="it-IT" dirty="0"/>
              <a:t>L’API di </a:t>
            </a:r>
            <a:r>
              <a:rPr lang="it-IT" dirty="0" err="1"/>
              <a:t>youtube</a:t>
            </a:r>
            <a:r>
              <a:rPr lang="it-IT" dirty="0"/>
              <a:t> implementata nella mia applicazione web permette di andare a cercare i video nel canale </a:t>
            </a:r>
            <a:r>
              <a:rPr lang="it-IT" dirty="0" err="1"/>
              <a:t>youtube</a:t>
            </a:r>
            <a:r>
              <a:rPr lang="it-IT" dirty="0"/>
              <a:t> ufficiale della WRC tramite una barra di ricerca e una sezione dei contenuti creata dinamicamente.</a:t>
            </a:r>
          </a:p>
          <a:p>
            <a:pPr algn="ctr"/>
            <a:r>
              <a:rPr lang="it-IT" dirty="0"/>
              <a:t>Questa API ha autenticazione OAuth2.0.</a:t>
            </a:r>
          </a:p>
          <a:p>
            <a:pPr algn="ctr"/>
            <a:r>
              <a:rPr lang="it-IT" dirty="0">
                <a:solidFill>
                  <a:srgbClr val="FF0000"/>
                </a:solidFill>
              </a:rPr>
              <a:t>Per poter usare l’API bisogna avere l’autorizzazione dal mio progetto </a:t>
            </a:r>
            <a:r>
              <a:rPr lang="it-IT" dirty="0" err="1">
                <a:solidFill>
                  <a:srgbClr val="FF0000"/>
                </a:solidFill>
              </a:rPr>
              <a:t>google</a:t>
            </a:r>
            <a:r>
              <a:rPr lang="it-IT" dirty="0">
                <a:solidFill>
                  <a:srgbClr val="FF0000"/>
                </a:solidFill>
              </a:rPr>
              <a:t> tramite email</a:t>
            </a:r>
          </a:p>
        </p:txBody>
      </p:sp>
    </p:spTree>
    <p:extLst>
      <p:ext uri="{BB962C8B-B14F-4D97-AF65-F5344CB8AC3E}">
        <p14:creationId xmlns:p14="http://schemas.microsoft.com/office/powerpoint/2010/main" val="356580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E2D9FA-09A8-43CD-9E06-80579BEBD025}"/>
              </a:ext>
            </a:extLst>
          </p:cNvPr>
          <p:cNvSpPr txBox="1"/>
          <p:nvPr/>
        </p:nvSpPr>
        <p:spPr>
          <a:xfrm>
            <a:off x="0" y="245451"/>
            <a:ext cx="8550111" cy="7109639"/>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mostraMeteo</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citta1</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currentTarget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parentNode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mostraMeteo</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divMeteo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C586C0"/>
                </a:solidFill>
                <a:effectLst/>
                <a:latin typeface="Consolas" panose="020B0609020204030204" pitchFamily="49" charset="0"/>
              </a:rPr>
              <a:t>if</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'none'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'http://api.weatherstack.com/</a:t>
            </a:r>
            <a:r>
              <a:rPr lang="it-IT" sz="1200" b="0" dirty="0" err="1">
                <a:solidFill>
                  <a:srgbClr val="CE9178"/>
                </a:solidFill>
                <a:effectLst/>
                <a:latin typeface="Consolas" panose="020B0609020204030204" pitchFamily="49" charset="0"/>
              </a:rPr>
              <a:t>current</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access_key</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apiKey</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'&amp;query='</a:t>
            </a:r>
            <a:r>
              <a:rPr lang="it-IT" sz="1200" b="0" dirty="0">
                <a:solidFill>
                  <a:srgbClr val="D4D4D4"/>
                </a:solidFill>
                <a:effectLst/>
                <a:latin typeface="Consolas" panose="020B0609020204030204" pitchFamily="49" charset="0"/>
              </a:rPr>
              <a:t> + </a:t>
            </a:r>
            <a:r>
              <a:rPr lang="it-IT" sz="1200" b="0" dirty="0">
                <a:solidFill>
                  <a:srgbClr val="9CDCFE"/>
                </a:solidFill>
                <a:effectLst/>
                <a:latin typeface="Consolas" panose="020B0609020204030204" pitchFamily="49" charset="0"/>
              </a:rPr>
              <a:t>citta1</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569CD6"/>
                </a:solidFill>
                <a:effectLst/>
                <a:latin typeface="Consolas" panose="020B0609020204030204" pitchFamily="49" charset="0"/>
              </a:rPr>
              <a:t>=&gt;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icon</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img</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icon</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src</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weather_icons</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nuvolosita</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'Nuvolosità: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cloudcover</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umidita</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umTxt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'Umidità: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humidity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Precipitazioni</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preciTxt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createTextNode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'Precipitazioni: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current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precip</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icon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nuvolosita</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nuvTxt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nuvolosita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umidita</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umTxt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umidita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Precipitazioni</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preciTxt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Precipitazioni</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'Nascondi 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586C0"/>
                </a:solidFill>
                <a:effectLst/>
                <a:latin typeface="Consolas" panose="020B0609020204030204" pitchFamily="49" charset="0"/>
              </a:rPr>
              <a:t>else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divMeteo</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style</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'none'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txt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textContent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'Mostra Meteo'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a:t>
            </a:r>
          </a:p>
        </p:txBody>
      </p:sp>
      <p:sp>
        <p:nvSpPr>
          <p:cNvPr id="7" name="CasellaDiTesto 6">
            <a:extLst>
              <a:ext uri="{FF2B5EF4-FFF2-40B4-BE49-F238E27FC236}">
                <a16:creationId xmlns:a16="http://schemas.microsoft.com/office/drawing/2014/main" id="{2890CB04-F682-4468-8668-F9358C05E71A}"/>
              </a:ext>
            </a:extLst>
          </p:cNvPr>
          <p:cNvSpPr txBox="1"/>
          <p:nvPr/>
        </p:nvSpPr>
        <p:spPr>
          <a:xfrm>
            <a:off x="4679586" y="14619"/>
            <a:ext cx="2832827" cy="461665"/>
          </a:xfrm>
          <a:prstGeom prst="rect">
            <a:avLst/>
          </a:prstGeom>
          <a:noFill/>
        </p:spPr>
        <p:txBody>
          <a:bodyPr wrap="none" rtlCol="0">
            <a:spAutoFit/>
          </a:bodyPr>
          <a:lstStyle/>
          <a:p>
            <a:r>
              <a:rPr lang="it-IT" sz="2400" dirty="0"/>
              <a:t>REST API METEO</a:t>
            </a:r>
          </a:p>
        </p:txBody>
      </p:sp>
      <p:sp>
        <p:nvSpPr>
          <p:cNvPr id="8" name="CasellaDiTesto 7">
            <a:extLst>
              <a:ext uri="{FF2B5EF4-FFF2-40B4-BE49-F238E27FC236}">
                <a16:creationId xmlns:a16="http://schemas.microsoft.com/office/drawing/2014/main" id="{7CE82EE2-2C94-4323-8E1D-811855C4ECB0}"/>
              </a:ext>
            </a:extLst>
          </p:cNvPr>
          <p:cNvSpPr txBox="1"/>
          <p:nvPr/>
        </p:nvSpPr>
        <p:spPr>
          <a:xfrm>
            <a:off x="8361574" y="149241"/>
            <a:ext cx="3830425" cy="6463308"/>
          </a:xfrm>
          <a:prstGeom prst="rect">
            <a:avLst/>
          </a:prstGeom>
          <a:noFill/>
        </p:spPr>
        <p:txBody>
          <a:bodyPr wrap="square" rtlCol="0">
            <a:spAutoFit/>
          </a:bodyPr>
          <a:lstStyle/>
          <a:p>
            <a:r>
              <a:rPr lang="it-IT" dirty="0"/>
              <a:t>L’API per il meteo viene implementata semplicemente con una </a:t>
            </a:r>
            <a:r>
              <a:rPr lang="it-IT" dirty="0" err="1"/>
              <a:t>fectch</a:t>
            </a:r>
            <a:r>
              <a:rPr lang="it-IT" dirty="0"/>
              <a:t> dove andiamo ad inserire </a:t>
            </a:r>
            <a:r>
              <a:rPr lang="it-IT" dirty="0" err="1"/>
              <a:t>l’api</a:t>
            </a:r>
            <a:r>
              <a:rPr lang="it-IT" dirty="0"/>
              <a:t> key fornita dal sito che mette a disposizione la seguente API, il tipo di dati che si vuole avere, nel mio caso specifico la città di cui voglio sapere il meteo passandolo tramite la variabile ‘citta1’.</a:t>
            </a:r>
          </a:p>
          <a:p>
            <a:r>
              <a:rPr lang="it-IT" dirty="0"/>
              <a:t>Inoltre poiché questa API permette solo 1000 usi mensili ho preferito integrarla nel sito in maniera tale che questa faccia la richiesta solo se richiesto dall’utente che utilizza l’applicazione web ed evitando nel mio caso il consumo di 6 usi dell’ API ad ogni aggiornamento della pagina, implementando un pulsante mostra meteo al di sotto del box che mostra l’evento ed eseguendo la richiesta solo quando questo viene premuto. </a:t>
            </a:r>
          </a:p>
          <a:p>
            <a:r>
              <a:rPr lang="it-IT" dirty="0"/>
              <a:t>Usa il metodo GET.</a:t>
            </a:r>
          </a:p>
        </p:txBody>
      </p:sp>
    </p:spTree>
    <p:extLst>
      <p:ext uri="{BB962C8B-B14F-4D97-AF65-F5344CB8AC3E}">
        <p14:creationId xmlns:p14="http://schemas.microsoft.com/office/powerpoint/2010/main" val="318765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274D2EF7-09C6-4888-8332-6B36A26CC0EB}"/>
              </a:ext>
            </a:extLst>
          </p:cNvPr>
          <p:cNvSpPr txBox="1"/>
          <p:nvPr/>
        </p:nvSpPr>
        <p:spPr>
          <a:xfrm>
            <a:off x="520831" y="2274838"/>
            <a:ext cx="6094428" cy="2308324"/>
          </a:xfrm>
          <a:prstGeom prst="rect">
            <a:avLst/>
          </a:prstGeom>
          <a:noFill/>
        </p:spPr>
        <p:txBody>
          <a:bodyPr wrap="square">
            <a:spAutoFit/>
          </a:bodyPr>
          <a:lstStyle/>
          <a:p>
            <a:r>
              <a:rPr lang="it-IT" b="0" dirty="0" err="1">
                <a:solidFill>
                  <a:srgbClr val="569CD6"/>
                </a:solidFill>
                <a:effectLst/>
                <a:latin typeface="Consolas" panose="020B0609020204030204" pitchFamily="49" charset="0"/>
              </a:rPr>
              <a:t>function</a:t>
            </a:r>
            <a:r>
              <a:rPr lang="it-IT" b="0" dirty="0">
                <a:solidFill>
                  <a:srgbClr val="D4D4D4"/>
                </a:solidFill>
                <a:effectLst/>
                <a:latin typeface="Consolas" panose="020B0609020204030204" pitchFamily="49" charset="0"/>
              </a:rPr>
              <a:t> </a:t>
            </a:r>
            <a:r>
              <a:rPr lang="it-IT" b="0" dirty="0" err="1">
                <a:solidFill>
                  <a:srgbClr val="DCDCAA"/>
                </a:solidFill>
                <a:effectLst/>
                <a:latin typeface="Consolas" panose="020B0609020204030204" pitchFamily="49" charset="0"/>
              </a:rPr>
              <a:t>onError</a:t>
            </a:r>
            <a:r>
              <a:rPr lang="it-IT" b="0" dirty="0">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error</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console</a:t>
            </a:r>
            <a:r>
              <a:rPr lang="it-IT" b="0" dirty="0">
                <a:solidFill>
                  <a:srgbClr val="D4D4D4"/>
                </a:solidFill>
                <a:effectLst/>
                <a:latin typeface="Consolas" panose="020B0609020204030204" pitchFamily="49" charset="0"/>
              </a:rPr>
              <a:t>.</a:t>
            </a:r>
            <a:r>
              <a:rPr lang="it-IT" b="0" dirty="0">
                <a:solidFill>
                  <a:srgbClr val="DCDCAA"/>
                </a:solidFill>
                <a:effectLst/>
                <a:latin typeface="Consolas" panose="020B0609020204030204" pitchFamily="49" charset="0"/>
              </a:rPr>
              <a:t>log</a:t>
            </a:r>
            <a:r>
              <a:rPr lang="it-IT" b="0" dirty="0">
                <a:solidFill>
                  <a:srgbClr val="D4D4D4"/>
                </a:solidFill>
                <a:effectLst/>
                <a:latin typeface="Consolas" panose="020B0609020204030204" pitchFamily="49" charset="0"/>
              </a:rPr>
              <a:t>(</a:t>
            </a:r>
            <a:r>
              <a:rPr lang="it-IT" b="0" dirty="0">
                <a:solidFill>
                  <a:srgbClr val="CE9178"/>
                </a:solidFill>
                <a:effectLst/>
                <a:latin typeface="Consolas" panose="020B0609020204030204" pitchFamily="49" charset="0"/>
              </a:rPr>
              <a:t>'</a:t>
            </a:r>
            <a:r>
              <a:rPr lang="it-IT" b="0" dirty="0" err="1">
                <a:solidFill>
                  <a:srgbClr val="CE9178"/>
                </a:solidFill>
                <a:effectLst/>
                <a:latin typeface="Consolas" panose="020B0609020204030204" pitchFamily="49" charset="0"/>
              </a:rPr>
              <a:t>Error</a:t>
            </a:r>
            <a:r>
              <a:rPr lang="it-IT" b="0" dirty="0">
                <a:solidFill>
                  <a:srgbClr val="CE9178"/>
                </a:solidFill>
                <a:effectLst/>
                <a:latin typeface="Consolas" panose="020B0609020204030204" pitchFamily="49" charset="0"/>
              </a:rPr>
              <a:t>: '</a:t>
            </a:r>
            <a:r>
              <a:rPr lang="it-IT" b="0" dirty="0">
                <a:solidFill>
                  <a:srgbClr val="D4D4D4"/>
                </a:solidFill>
                <a:effectLst/>
                <a:latin typeface="Consolas" panose="020B0609020204030204" pitchFamily="49" charset="0"/>
              </a:rPr>
              <a:t> + </a:t>
            </a:r>
            <a:r>
              <a:rPr lang="it-IT" b="0" dirty="0" err="1">
                <a:solidFill>
                  <a:srgbClr val="9CDCFE"/>
                </a:solidFill>
                <a:effectLst/>
                <a:latin typeface="Consolas" panose="020B0609020204030204" pitchFamily="49" charset="0"/>
              </a:rPr>
              <a:t>error</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a:t>
            </a:r>
          </a:p>
          <a:p>
            <a:br>
              <a:rPr lang="it-IT" b="0" dirty="0">
                <a:solidFill>
                  <a:srgbClr val="D4D4D4"/>
                </a:solidFill>
                <a:effectLst/>
                <a:latin typeface="Consolas" panose="020B0609020204030204" pitchFamily="49" charset="0"/>
              </a:rPr>
            </a:br>
            <a:r>
              <a:rPr lang="it-IT" b="0" dirty="0" err="1">
                <a:solidFill>
                  <a:srgbClr val="569CD6"/>
                </a:solidFill>
                <a:effectLst/>
                <a:latin typeface="Consolas" panose="020B0609020204030204" pitchFamily="49" charset="0"/>
              </a:rPr>
              <a:t>function</a:t>
            </a:r>
            <a:r>
              <a:rPr lang="it-IT" b="0" dirty="0">
                <a:solidFill>
                  <a:srgbClr val="D4D4D4"/>
                </a:solidFill>
                <a:effectLst/>
                <a:latin typeface="Consolas" panose="020B0609020204030204" pitchFamily="49" charset="0"/>
              </a:rPr>
              <a:t> </a:t>
            </a:r>
            <a:r>
              <a:rPr lang="it-IT" b="0" dirty="0" err="1">
                <a:solidFill>
                  <a:srgbClr val="DCDCAA"/>
                </a:solidFill>
                <a:effectLst/>
                <a:latin typeface="Consolas" panose="020B0609020204030204" pitchFamily="49" charset="0"/>
              </a:rPr>
              <a:t>onResponse</a:t>
            </a:r>
            <a:r>
              <a:rPr lang="it-IT" b="0" dirty="0">
                <a:solidFill>
                  <a:srgbClr val="D4D4D4"/>
                </a:solidFill>
                <a:effectLst/>
                <a:latin typeface="Consolas" panose="020B0609020204030204" pitchFamily="49" charset="0"/>
              </a:rPr>
              <a:t>(</a:t>
            </a:r>
            <a:r>
              <a:rPr lang="it-IT" b="0" dirty="0" err="1">
                <a:solidFill>
                  <a:srgbClr val="9CDCFE"/>
                </a:solidFill>
                <a:effectLst/>
                <a:latin typeface="Consolas" panose="020B0609020204030204" pitchFamily="49" charset="0"/>
              </a:rPr>
              <a:t>response</a:t>
            </a:r>
            <a:r>
              <a:rPr lang="it-IT" b="0" dirty="0">
                <a:solidFill>
                  <a:srgbClr val="D4D4D4"/>
                </a:solidFill>
                <a:effectLst/>
                <a:latin typeface="Consolas" panose="020B0609020204030204" pitchFamily="49" charset="0"/>
              </a:rPr>
              <a:t>) {</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console</a:t>
            </a:r>
            <a:r>
              <a:rPr lang="it-IT" b="0" dirty="0">
                <a:solidFill>
                  <a:srgbClr val="D4D4D4"/>
                </a:solidFill>
                <a:effectLst/>
                <a:latin typeface="Consolas" panose="020B0609020204030204" pitchFamily="49" charset="0"/>
              </a:rPr>
              <a:t>.</a:t>
            </a:r>
            <a:r>
              <a:rPr lang="it-IT" b="0" dirty="0">
                <a:solidFill>
                  <a:srgbClr val="DCDCAA"/>
                </a:solidFill>
                <a:effectLst/>
                <a:latin typeface="Consolas" panose="020B0609020204030204" pitchFamily="49" charset="0"/>
              </a:rPr>
              <a:t>log</a:t>
            </a:r>
            <a:r>
              <a:rPr lang="it-IT" b="0" dirty="0">
                <a:solidFill>
                  <a:srgbClr val="D4D4D4"/>
                </a:solidFill>
                <a:effectLst/>
                <a:latin typeface="Consolas" panose="020B0609020204030204" pitchFamily="49" charset="0"/>
              </a:rPr>
              <a:t>(</a:t>
            </a:r>
            <a:r>
              <a:rPr lang="it-IT" b="0" dirty="0">
                <a:solidFill>
                  <a:srgbClr val="CE9178"/>
                </a:solidFill>
                <a:effectLst/>
                <a:latin typeface="Consolas" panose="020B0609020204030204" pitchFamily="49" charset="0"/>
              </a:rPr>
              <a:t>'Risposta ricevuta'</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r>
              <a:rPr lang="it-IT" b="0" dirty="0" err="1">
                <a:solidFill>
                  <a:srgbClr val="C586C0"/>
                </a:solidFill>
                <a:effectLst/>
                <a:latin typeface="Consolas" panose="020B0609020204030204" pitchFamily="49" charset="0"/>
              </a:rPr>
              <a:t>return</a:t>
            </a:r>
            <a:r>
              <a:rPr lang="it-IT" b="0" dirty="0">
                <a:solidFill>
                  <a:srgbClr val="D4D4D4"/>
                </a:solidFill>
                <a:effectLst/>
                <a:latin typeface="Consolas" panose="020B0609020204030204" pitchFamily="49" charset="0"/>
              </a:rPr>
              <a:t> </a:t>
            </a:r>
            <a:r>
              <a:rPr lang="it-IT" b="0" dirty="0" err="1">
                <a:solidFill>
                  <a:srgbClr val="9CDCFE"/>
                </a:solidFill>
                <a:effectLst/>
                <a:latin typeface="Consolas" panose="020B0609020204030204" pitchFamily="49" charset="0"/>
              </a:rPr>
              <a:t>response</a:t>
            </a:r>
            <a:r>
              <a:rPr lang="it-IT" b="0" dirty="0" err="1">
                <a:solidFill>
                  <a:srgbClr val="D4D4D4"/>
                </a:solidFill>
                <a:effectLst/>
                <a:latin typeface="Consolas" panose="020B0609020204030204" pitchFamily="49" charset="0"/>
              </a:rPr>
              <a:t>.</a:t>
            </a:r>
            <a:r>
              <a:rPr lang="it-IT" b="0" dirty="0" err="1">
                <a:solidFill>
                  <a:srgbClr val="DCDCAA"/>
                </a:solidFill>
                <a:effectLst/>
                <a:latin typeface="Consolas" panose="020B0609020204030204" pitchFamily="49" charset="0"/>
              </a:rPr>
              <a:t>json</a:t>
            </a:r>
            <a:r>
              <a:rPr lang="it-IT" b="0" dirty="0">
                <a:solidFill>
                  <a:srgbClr val="D4D4D4"/>
                </a:solidFill>
                <a:effectLst/>
                <a:latin typeface="Consolas" panose="020B0609020204030204" pitchFamily="49" charset="0"/>
              </a:rPr>
              <a:t>();</a:t>
            </a:r>
          </a:p>
          <a:p>
            <a:r>
              <a:rPr lang="it-IT" b="0" dirty="0">
                <a:solidFill>
                  <a:srgbClr val="D4D4D4"/>
                </a:solidFill>
                <a:effectLst/>
                <a:latin typeface="Consolas" panose="020B0609020204030204" pitchFamily="49" charset="0"/>
              </a:rPr>
              <a:t>  }</a:t>
            </a:r>
          </a:p>
        </p:txBody>
      </p:sp>
      <p:sp>
        <p:nvSpPr>
          <p:cNvPr id="6" name="CasellaDiTesto 5">
            <a:extLst>
              <a:ext uri="{FF2B5EF4-FFF2-40B4-BE49-F238E27FC236}">
                <a16:creationId xmlns:a16="http://schemas.microsoft.com/office/drawing/2014/main" id="{4F316D33-004E-4107-89DC-4683E7D7AFEE}"/>
              </a:ext>
            </a:extLst>
          </p:cNvPr>
          <p:cNvSpPr txBox="1"/>
          <p:nvPr/>
        </p:nvSpPr>
        <p:spPr>
          <a:xfrm>
            <a:off x="4679586" y="193727"/>
            <a:ext cx="2832827" cy="461665"/>
          </a:xfrm>
          <a:prstGeom prst="rect">
            <a:avLst/>
          </a:prstGeom>
          <a:noFill/>
        </p:spPr>
        <p:txBody>
          <a:bodyPr wrap="none" rtlCol="0">
            <a:spAutoFit/>
          </a:bodyPr>
          <a:lstStyle/>
          <a:p>
            <a:r>
              <a:rPr lang="it-IT" sz="2400" dirty="0"/>
              <a:t>REST API METEO</a:t>
            </a:r>
          </a:p>
        </p:txBody>
      </p:sp>
      <p:sp>
        <p:nvSpPr>
          <p:cNvPr id="7" name="CasellaDiTesto 6">
            <a:extLst>
              <a:ext uri="{FF2B5EF4-FFF2-40B4-BE49-F238E27FC236}">
                <a16:creationId xmlns:a16="http://schemas.microsoft.com/office/drawing/2014/main" id="{30ADC475-E2E9-4AD4-8CF4-EAD608B37086}"/>
              </a:ext>
            </a:extLst>
          </p:cNvPr>
          <p:cNvSpPr txBox="1"/>
          <p:nvPr/>
        </p:nvSpPr>
        <p:spPr>
          <a:xfrm>
            <a:off x="6615259" y="2274838"/>
            <a:ext cx="5335571" cy="2585323"/>
          </a:xfrm>
          <a:prstGeom prst="rect">
            <a:avLst/>
          </a:prstGeom>
          <a:noFill/>
        </p:spPr>
        <p:txBody>
          <a:bodyPr wrap="square" rtlCol="0">
            <a:spAutoFit/>
          </a:bodyPr>
          <a:lstStyle/>
          <a:p>
            <a:r>
              <a:rPr lang="it-IT" dirty="0"/>
              <a:t>Queste sono le funzioni allegate alla fetch grazie alla </a:t>
            </a:r>
            <a:r>
              <a:rPr lang="it-IT" dirty="0" err="1"/>
              <a:t>then</a:t>
            </a:r>
            <a:r>
              <a:rPr lang="it-IT" dirty="0"/>
              <a:t>, se questo riceve un </a:t>
            </a:r>
            <a:r>
              <a:rPr lang="it-IT" dirty="0" err="1"/>
              <a:t>response</a:t>
            </a:r>
            <a:r>
              <a:rPr lang="it-IT" dirty="0"/>
              <a:t> allora permette alla funzione </a:t>
            </a:r>
            <a:r>
              <a:rPr lang="it-IT" dirty="0" err="1"/>
              <a:t>onJson</a:t>
            </a:r>
            <a:r>
              <a:rPr lang="it-IT" dirty="0"/>
              <a:t>, che ho tenuto dentro la funzione meteo utilizzando ‘</a:t>
            </a:r>
            <a:r>
              <a:rPr lang="it-IT" dirty="0" err="1"/>
              <a:t>json</a:t>
            </a:r>
            <a:r>
              <a:rPr lang="it-IT" dirty="0"/>
              <a:t>=&gt;{}’ scrivendo così la funzione all’interno della funzione per poter passare la citta direttamente come parametro alla fetch e creare dinamicamente la sezione meteo all’interno del box dell’evento, altrimenti, in caso il </a:t>
            </a:r>
            <a:r>
              <a:rPr lang="it-IT" dirty="0" err="1"/>
              <a:t>response</a:t>
            </a:r>
            <a:r>
              <a:rPr lang="it-IT" dirty="0"/>
              <a:t> non vada a buon fine si riceve l’errore.</a:t>
            </a:r>
          </a:p>
        </p:txBody>
      </p:sp>
    </p:spTree>
    <p:extLst>
      <p:ext uri="{BB962C8B-B14F-4D97-AF65-F5344CB8AC3E}">
        <p14:creationId xmlns:p14="http://schemas.microsoft.com/office/powerpoint/2010/main" val="395141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8A2E249-CA92-4786-97DB-173CEBE5B180}"/>
              </a:ext>
            </a:extLst>
          </p:cNvPr>
          <p:cNvSpPr txBox="1"/>
          <p:nvPr/>
        </p:nvSpPr>
        <p:spPr>
          <a:xfrm>
            <a:off x="4679586" y="193727"/>
            <a:ext cx="2832827" cy="461665"/>
          </a:xfrm>
          <a:prstGeom prst="rect">
            <a:avLst/>
          </a:prstGeom>
          <a:noFill/>
        </p:spPr>
        <p:txBody>
          <a:bodyPr wrap="none" rtlCol="0">
            <a:spAutoFit/>
          </a:bodyPr>
          <a:lstStyle/>
          <a:p>
            <a:r>
              <a:rPr lang="it-IT" sz="2400" dirty="0"/>
              <a:t>REST API METEO</a:t>
            </a:r>
          </a:p>
        </p:txBody>
      </p:sp>
      <p:pic>
        <p:nvPicPr>
          <p:cNvPr id="8" name="Immagine 7">
            <a:extLst>
              <a:ext uri="{FF2B5EF4-FFF2-40B4-BE49-F238E27FC236}">
                <a16:creationId xmlns:a16="http://schemas.microsoft.com/office/drawing/2014/main" id="{18A8621F-6B7E-4AAE-A932-4C890AAC505C}"/>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48138" b="5106"/>
          <a:stretch/>
        </p:blipFill>
        <p:spPr>
          <a:xfrm>
            <a:off x="1685897" y="1281619"/>
            <a:ext cx="8820205" cy="4294761"/>
          </a:xfrm>
          <a:prstGeom prst="rect">
            <a:avLst/>
          </a:prstGeom>
        </p:spPr>
      </p:pic>
      <p:sp>
        <p:nvSpPr>
          <p:cNvPr id="9" name="CasellaDiTesto 8">
            <a:extLst>
              <a:ext uri="{FF2B5EF4-FFF2-40B4-BE49-F238E27FC236}">
                <a16:creationId xmlns:a16="http://schemas.microsoft.com/office/drawing/2014/main" id="{8A069C1A-7B21-44C8-B776-B092AABABF79}"/>
              </a:ext>
            </a:extLst>
          </p:cNvPr>
          <p:cNvSpPr txBox="1"/>
          <p:nvPr/>
        </p:nvSpPr>
        <p:spPr>
          <a:xfrm>
            <a:off x="4422841" y="783839"/>
            <a:ext cx="3346315" cy="369332"/>
          </a:xfrm>
          <a:prstGeom prst="rect">
            <a:avLst/>
          </a:prstGeom>
          <a:noFill/>
        </p:spPr>
        <p:txBody>
          <a:bodyPr wrap="square" rtlCol="0">
            <a:spAutoFit/>
          </a:bodyPr>
          <a:lstStyle/>
          <a:p>
            <a:pPr algn="ctr"/>
            <a:r>
              <a:rPr lang="it-IT" dirty="0" err="1"/>
              <a:t>Json</a:t>
            </a:r>
            <a:r>
              <a:rPr lang="it-IT" dirty="0"/>
              <a:t>:</a:t>
            </a:r>
          </a:p>
        </p:txBody>
      </p:sp>
    </p:spTree>
    <p:extLst>
      <p:ext uri="{BB962C8B-B14F-4D97-AF65-F5344CB8AC3E}">
        <p14:creationId xmlns:p14="http://schemas.microsoft.com/office/powerpoint/2010/main" val="143487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FE44715-D43E-474B-948F-8038FC51F26C}"/>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6" name="CasellaDiTesto 5">
            <a:extLst>
              <a:ext uri="{FF2B5EF4-FFF2-40B4-BE49-F238E27FC236}">
                <a16:creationId xmlns:a16="http://schemas.microsoft.com/office/drawing/2014/main" id="{3DF60F71-C3DF-4DC5-A9AE-16DC31F464FE}"/>
              </a:ext>
            </a:extLst>
          </p:cNvPr>
          <p:cNvSpPr txBox="1"/>
          <p:nvPr/>
        </p:nvSpPr>
        <p:spPr>
          <a:xfrm>
            <a:off x="0" y="1166842"/>
            <a:ext cx="7711346" cy="4524315"/>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oauthSignIn</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'https://accounts.google.com/o/oauth2/v2/auth'</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client_id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client_id</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'&amp;</a:t>
            </a:r>
            <a:r>
              <a:rPr lang="it-IT" sz="1200" b="0" dirty="0" err="1">
                <a:solidFill>
                  <a:srgbClr val="CE9178"/>
                </a:solidFill>
                <a:effectLst/>
                <a:latin typeface="Consolas" panose="020B0609020204030204" pitchFamily="49" charset="0"/>
              </a:rPr>
              <a:t>redirect_uri</a:t>
            </a:r>
            <a:r>
              <a:rPr lang="it-IT" sz="1200" b="0" dirty="0">
                <a:solidFill>
                  <a:srgbClr val="CE9178"/>
                </a:solidFill>
                <a:effectLst/>
                <a:latin typeface="Consolas" panose="020B0609020204030204" pitchFamily="49" charset="0"/>
              </a:rPr>
              <a:t>=http://127.0.0.1:5500/mhw3/mhw3.html&amp;response_type=</a:t>
            </a:r>
            <a:r>
              <a:rPr lang="it-IT" sz="1200" b="0" dirty="0" err="1">
                <a:solidFill>
                  <a:srgbClr val="CE9178"/>
                </a:solidFill>
                <a:effectLst/>
                <a:latin typeface="Consolas" panose="020B0609020204030204" pitchFamily="49" charset="0"/>
              </a:rPr>
              <a:t>token&amp;scope</a:t>
            </a:r>
            <a:r>
              <a:rPr lang="it-IT" sz="1200" b="0" dirty="0">
                <a:solidFill>
                  <a:srgbClr val="CE9178"/>
                </a:solidFill>
                <a:effectLst/>
                <a:latin typeface="Consolas" panose="020B0609020204030204" pitchFamily="49" charset="0"/>
              </a:rPr>
              <a:t>=https://www.googleapis.com/auth/youtube.force-ssl&amp;include_granted_scopes=true&amp;state=pass-through%20value'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form</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method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'GET'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'action'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oauth2Endpoint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client_id</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client_id</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redirect_uri</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'http://127.0.0.1:5500/mhw3/mhw3.html'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response_type</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'token'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'scope'</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'https://www.googleapis.com/auth/youtube.force-ssl'</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include_granted_scopes</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true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'state'</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'pass-</a:t>
            </a:r>
            <a:r>
              <a:rPr lang="it-IT" sz="1200" b="0" dirty="0" err="1">
                <a:solidFill>
                  <a:srgbClr val="CE9178"/>
                </a:solidFill>
                <a:effectLst/>
                <a:latin typeface="Consolas" panose="020B0609020204030204" pitchFamily="49" charset="0"/>
              </a:rPr>
              <a:t>through</a:t>
            </a:r>
            <a:r>
              <a:rPr lang="it-IT" sz="1200" b="0" dirty="0">
                <a:solidFill>
                  <a:srgbClr val="CE9178"/>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value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 </a:t>
            </a:r>
            <a:r>
              <a:rPr lang="it-IT" sz="1200" b="0" dirty="0">
                <a:solidFill>
                  <a:srgbClr val="569CD6"/>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var</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createElement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type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hidden</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'name'</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input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setAttribute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value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params</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body</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appendChild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form</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form</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submit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p:txBody>
      </p:sp>
      <p:sp>
        <p:nvSpPr>
          <p:cNvPr id="7" name="CasellaDiTesto 6">
            <a:extLst>
              <a:ext uri="{FF2B5EF4-FFF2-40B4-BE49-F238E27FC236}">
                <a16:creationId xmlns:a16="http://schemas.microsoft.com/office/drawing/2014/main" id="{319854B2-5183-46B7-BDEA-C24D0E7DB75B}"/>
              </a:ext>
            </a:extLst>
          </p:cNvPr>
          <p:cNvSpPr txBox="1"/>
          <p:nvPr/>
        </p:nvSpPr>
        <p:spPr>
          <a:xfrm>
            <a:off x="7711346" y="2136337"/>
            <a:ext cx="4330045" cy="2585323"/>
          </a:xfrm>
          <a:prstGeom prst="rect">
            <a:avLst/>
          </a:prstGeom>
          <a:noFill/>
        </p:spPr>
        <p:txBody>
          <a:bodyPr wrap="square" rtlCol="0">
            <a:spAutoFit/>
          </a:bodyPr>
          <a:lstStyle/>
          <a:p>
            <a:r>
              <a:rPr lang="it-IT" dirty="0"/>
              <a:t>Questa funzione viene fornita da </a:t>
            </a:r>
            <a:r>
              <a:rPr lang="it-IT" dirty="0" err="1"/>
              <a:t>google</a:t>
            </a:r>
            <a:r>
              <a:rPr lang="it-IT" dirty="0"/>
              <a:t> per la richiesta del token per l’accesso all’endpoint, ho implementato solo temporaneamente per poi ricavarmi il token dal </a:t>
            </a:r>
            <a:r>
              <a:rPr lang="it-IT" dirty="0" err="1"/>
              <a:t>location.hash</a:t>
            </a:r>
            <a:r>
              <a:rPr lang="it-IT" dirty="0"/>
              <a:t>, inoltre </a:t>
            </a:r>
            <a:r>
              <a:rPr lang="it-IT" dirty="0" err="1"/>
              <a:t>url</a:t>
            </a:r>
            <a:r>
              <a:rPr lang="it-IT" dirty="0"/>
              <a:t> eseguito dalla fetch lo passo come </a:t>
            </a:r>
            <a:r>
              <a:rPr lang="it-IT" dirty="0" err="1"/>
              <a:t>href</a:t>
            </a:r>
            <a:r>
              <a:rPr lang="it-IT" dirty="0"/>
              <a:t> al bottone ‘video’ della mia pagina web che esegue la richiesta del token e mi reindirizza alla pagina dei contenuti video</a:t>
            </a:r>
          </a:p>
        </p:txBody>
      </p:sp>
    </p:spTree>
    <p:extLst>
      <p:ext uri="{BB962C8B-B14F-4D97-AF65-F5344CB8AC3E}">
        <p14:creationId xmlns:p14="http://schemas.microsoft.com/office/powerpoint/2010/main" val="265187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4A0C6D5-245F-4048-8D89-4369DAB0F245}"/>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6" name="CasellaDiTesto 5">
            <a:extLst>
              <a:ext uri="{FF2B5EF4-FFF2-40B4-BE49-F238E27FC236}">
                <a16:creationId xmlns:a16="http://schemas.microsoft.com/office/drawing/2014/main" id="{D278DFD8-1988-46E5-92BC-2D8F3CAEDFB4}"/>
              </a:ext>
            </a:extLst>
          </p:cNvPr>
          <p:cNvSpPr txBox="1"/>
          <p:nvPr/>
        </p:nvSpPr>
        <p:spPr>
          <a:xfrm>
            <a:off x="304015" y="1443841"/>
            <a:ext cx="6558698" cy="3600986"/>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search1</a:t>
            </a:r>
            <a:r>
              <a:rPr lang="it-IT" sz="1200" b="0" dirty="0">
                <a:solidFill>
                  <a:srgbClr val="D4D4D4"/>
                </a:solidFill>
                <a:effectLst/>
                <a:latin typeface="Consolas" panose="020B0609020204030204" pitchFamily="49" charset="0"/>
              </a:rPr>
              <a:t>(</a:t>
            </a:r>
            <a:r>
              <a:rPr lang="it-IT" sz="1200" b="0" dirty="0">
                <a:solidFill>
                  <a:srgbClr val="9CDCFE"/>
                </a:solidFill>
                <a:effectLst/>
                <a:latin typeface="Consolas" panose="020B0609020204030204" pitchFamily="49" charset="0"/>
              </a:rPr>
              <a:t>event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event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preventDefault</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sVid</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'#casella'</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sVid_value</a:t>
            </a:r>
            <a:r>
              <a:rPr lang="it-IT" sz="1200" b="0" dirty="0">
                <a:solidFill>
                  <a:srgbClr val="D4D4D4"/>
                </a:solidFill>
                <a:effectLst/>
                <a:latin typeface="Consolas" panose="020B0609020204030204" pitchFamily="49" charset="0"/>
              </a:rPr>
              <a:t> = </a:t>
            </a:r>
            <a:r>
              <a:rPr lang="it-IT" sz="1200" b="0" dirty="0" err="1">
                <a:solidFill>
                  <a:srgbClr val="DCDCAA"/>
                </a:solidFill>
                <a:effectLst/>
                <a:latin typeface="Consolas" panose="020B0609020204030204" pitchFamily="49" charset="0"/>
              </a:rPr>
              <a:t>encodeURIComponent</a:t>
            </a:r>
            <a:r>
              <a:rPr lang="it-IT" sz="1200" b="0" dirty="0">
                <a:solidFill>
                  <a:srgbClr val="D4D4D4"/>
                </a:solidFill>
                <a:effectLst/>
                <a:latin typeface="Consolas" panose="020B0609020204030204" pitchFamily="49" charset="0"/>
              </a:rPr>
              <a:t>(</a:t>
            </a:r>
            <a:r>
              <a:rPr lang="it-IT" sz="1200" b="0" dirty="0" err="1">
                <a:solidFill>
                  <a:srgbClr val="4FC1FF"/>
                </a:solidFill>
                <a:effectLst/>
                <a:latin typeface="Consolas" panose="020B0609020204030204" pitchFamily="49" charset="0"/>
              </a:rPr>
              <a:t>sVid</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fetch</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'https://youtube.googleapis.com/youtube/v3/search?part=snippet&amp;channelId=UC5G6kTnHXDz0WIBC2VGBOqg&amp;type=video&amp;maxResults=6&amp;q='</a:t>
            </a:r>
            <a:r>
              <a:rPr lang="it-IT" sz="1200" b="0" dirty="0">
                <a:solidFill>
                  <a:srgbClr val="D4D4D4"/>
                </a:solidFill>
                <a:effectLst/>
                <a:latin typeface="Consolas" panose="020B0609020204030204" pitchFamily="49" charset="0"/>
              </a:rPr>
              <a:t> + </a:t>
            </a:r>
            <a:r>
              <a:rPr lang="it-IT" sz="1200" b="0" dirty="0" err="1">
                <a:solidFill>
                  <a:srgbClr val="4FC1FF"/>
                </a:solidFill>
                <a:effectLst/>
                <a:latin typeface="Consolas" panose="020B0609020204030204" pitchFamily="49" charset="0"/>
              </a:rPr>
              <a:t>sVid_value</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method</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"GET"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headers</a:t>
            </a:r>
            <a:r>
              <a:rPr lang="it-IT" sz="1200" b="0" dirty="0">
                <a:solidFill>
                  <a:srgbClr val="9CDCFE"/>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Authorization</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Bearer</a:t>
            </a:r>
            <a:r>
              <a:rPr lang="it-IT" sz="1200" b="0" dirty="0">
                <a:solidFill>
                  <a:srgbClr val="CE9178"/>
                </a:solidFill>
                <a:effectLst/>
                <a:latin typeface="Consolas" panose="020B0609020204030204" pitchFamily="49" charset="0"/>
              </a:rPr>
              <a:t>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myParam</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Accept</a:t>
            </a:r>
            <a:r>
              <a:rPr lang="it-IT" sz="1200" b="0" dirty="0">
                <a:solidFill>
                  <a:srgbClr val="CE9178"/>
                </a:solidFill>
                <a:effectLst/>
                <a:latin typeface="Consolas" panose="020B0609020204030204" pitchFamily="49" charset="0"/>
              </a:rPr>
              <a:t>'</a:t>
            </a:r>
            <a:r>
              <a:rPr lang="it-IT" sz="1200" b="0" dirty="0">
                <a:solidFill>
                  <a:srgbClr val="9CDCFE"/>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application</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json</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      </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then</a:t>
            </a:r>
            <a:r>
              <a:rPr lang="it-IT" sz="1200" b="0" dirty="0">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onJson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r>
              <a:rPr lang="it-IT" sz="1200" b="0" dirty="0" err="1">
                <a:solidFill>
                  <a:srgbClr val="569CD6"/>
                </a:solidFill>
                <a:effectLst/>
                <a:latin typeface="Consolas" panose="020B0609020204030204" pitchFamily="49" charset="0"/>
              </a:rPr>
              <a:t>let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myParam</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location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hash</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split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access_token</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split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'&amp;'</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0</a:t>
            </a:r>
            <a:r>
              <a:rPr lang="it-IT" sz="1200" b="0" dirty="0">
                <a:solidFill>
                  <a:srgbClr val="D4D4D4"/>
                </a:solidFill>
                <a:effectLst/>
                <a:latin typeface="Consolas" panose="020B0609020204030204" pitchFamily="49" charset="0"/>
              </a:rPr>
              <a:t>];</a:t>
            </a:r>
          </a:p>
        </p:txBody>
      </p:sp>
      <p:sp>
        <p:nvSpPr>
          <p:cNvPr id="8" name="CasellaDiTesto 7">
            <a:extLst>
              <a:ext uri="{FF2B5EF4-FFF2-40B4-BE49-F238E27FC236}">
                <a16:creationId xmlns:a16="http://schemas.microsoft.com/office/drawing/2014/main" id="{E79EB259-13FA-4771-BBA0-BEA5853363B1}"/>
              </a:ext>
            </a:extLst>
          </p:cNvPr>
          <p:cNvSpPr txBox="1"/>
          <p:nvPr/>
        </p:nvSpPr>
        <p:spPr>
          <a:xfrm>
            <a:off x="7164371" y="2367171"/>
            <a:ext cx="4723614" cy="1754326"/>
          </a:xfrm>
          <a:prstGeom prst="rect">
            <a:avLst/>
          </a:prstGeom>
          <a:noFill/>
        </p:spPr>
        <p:txBody>
          <a:bodyPr wrap="square" rtlCol="0">
            <a:spAutoFit/>
          </a:bodyPr>
          <a:lstStyle/>
          <a:p>
            <a:pPr algn="ctr"/>
            <a:r>
              <a:rPr lang="it-IT" dirty="0"/>
              <a:t>La funzione search1 serve per implementare l’API di </a:t>
            </a:r>
            <a:r>
              <a:rPr lang="it-IT" dirty="0" err="1"/>
              <a:t>youtube</a:t>
            </a:r>
            <a:r>
              <a:rPr lang="it-IT" dirty="0"/>
              <a:t> tramite la fetch dove passo un valore dall’input in html, nella barra di ricerca.</a:t>
            </a:r>
          </a:p>
          <a:p>
            <a:pPr algn="ctr"/>
            <a:r>
              <a:rPr lang="it-IT" dirty="0"/>
              <a:t>Tramite il metodo </a:t>
            </a:r>
            <a:r>
              <a:rPr lang="it-IT" dirty="0" err="1"/>
              <a:t>get</a:t>
            </a:r>
            <a:r>
              <a:rPr lang="it-IT" dirty="0"/>
              <a:t> effettua la richiesta dei contenuti passando il token preso dal </a:t>
            </a:r>
            <a:r>
              <a:rPr lang="it-IT" dirty="0" err="1"/>
              <a:t>location.hash</a:t>
            </a:r>
            <a:r>
              <a:rPr lang="it-IT" dirty="0"/>
              <a:t> sfruttando la funzione split</a:t>
            </a:r>
          </a:p>
        </p:txBody>
      </p:sp>
    </p:spTree>
    <p:extLst>
      <p:ext uri="{BB962C8B-B14F-4D97-AF65-F5344CB8AC3E}">
        <p14:creationId xmlns:p14="http://schemas.microsoft.com/office/powerpoint/2010/main" val="32865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0A6834E8-B395-4CE4-ADE5-3C25BC05392C}"/>
              </a:ext>
            </a:extLst>
          </p:cNvPr>
          <p:cNvSpPr txBox="1"/>
          <p:nvPr/>
        </p:nvSpPr>
        <p:spPr>
          <a:xfrm>
            <a:off x="238028" y="1443841"/>
            <a:ext cx="6094428" cy="3416320"/>
          </a:xfrm>
          <a:prstGeom prst="rect">
            <a:avLst/>
          </a:prstGeom>
          <a:noFill/>
        </p:spPr>
        <p:txBody>
          <a:bodyPr wrap="square">
            <a:spAutoFit/>
          </a:bodyPr>
          <a:lstStyle/>
          <a:p>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onJson</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569CD6"/>
                </a:solidFill>
                <a:effectLst/>
                <a:latin typeface="Consolas" panose="020B0609020204030204" pitchFamily="49" charset="0"/>
              </a:rPr>
              <a:t>const</a:t>
            </a:r>
            <a:r>
              <a:rPr lang="it-IT" sz="1200" b="0" dirty="0">
                <a:solidFill>
                  <a:srgbClr val="D4D4D4"/>
                </a:solidFill>
                <a:effectLst/>
                <a:latin typeface="Consolas" panose="020B0609020204030204" pitchFamily="49" charset="0"/>
              </a:rPr>
              <a:t> </a:t>
            </a:r>
            <a:r>
              <a:rPr lang="it-IT" sz="1200" b="0" dirty="0">
                <a:solidFill>
                  <a:srgbClr val="4FC1FF"/>
                </a:solidFill>
                <a:effectLst/>
                <a:latin typeface="Consolas" panose="020B0609020204030204" pitchFamily="49" charset="0"/>
              </a:rPr>
              <a:t>library</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document</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querySelector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sezVideo</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4FC1FF"/>
                </a:solidFill>
                <a:effectLst/>
                <a:latin typeface="Consolas" panose="020B0609020204030204" pitchFamily="49" charset="0"/>
              </a:rPr>
              <a:t>library</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innerHTML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creaBoxVid</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json</a:t>
            </a:r>
            <a:r>
              <a:rPr lang="it-IT" sz="1200" b="0" dirty="0" err="1">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items</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onError</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error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console</a:t>
            </a:r>
            <a:r>
              <a:rPr lang="it-IT" sz="1200" b="0" dirty="0">
                <a:solidFill>
                  <a:srgbClr val="D4D4D4"/>
                </a:solidFill>
                <a:effectLst/>
                <a:latin typeface="Consolas" panose="020B0609020204030204" pitchFamily="49" charset="0"/>
              </a:rPr>
              <a:t>.</a:t>
            </a:r>
            <a:r>
              <a:rPr lang="it-IT" sz="1200" b="0" dirty="0">
                <a:solidFill>
                  <a:srgbClr val="DCDCAA"/>
                </a:solidFill>
                <a:effectLst/>
                <a:latin typeface="Consolas" panose="020B0609020204030204" pitchFamily="49" charset="0"/>
              </a:rPr>
              <a:t>log</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Error</a:t>
            </a:r>
            <a:r>
              <a:rPr lang="it-IT" sz="1200" b="0" dirty="0">
                <a:solidFill>
                  <a:srgbClr val="CE9178"/>
                </a:solidFill>
                <a:effectLst/>
                <a:latin typeface="Consolas" panose="020B0609020204030204" pitchFamily="49" charset="0"/>
              </a:rPr>
              <a:t>: '</a:t>
            </a:r>
            <a:r>
              <a:rPr lang="it-IT" sz="1200" b="0" dirty="0">
                <a:solidFill>
                  <a:srgbClr val="D4D4D4"/>
                </a:solidFill>
                <a:effectLst/>
                <a:latin typeface="Consolas" panose="020B0609020204030204" pitchFamily="49" charset="0"/>
              </a:rPr>
              <a:t> + </a:t>
            </a:r>
            <a:r>
              <a:rPr lang="it-IT" sz="1200" b="0" dirty="0" err="1">
                <a:solidFill>
                  <a:srgbClr val="9CDCFE"/>
                </a:solidFill>
                <a:effectLst/>
                <a:latin typeface="Consolas" panose="020B0609020204030204" pitchFamily="49" charset="0"/>
              </a:rPr>
              <a:t>error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569CD6"/>
                </a:solidFill>
                <a:effectLst/>
                <a:latin typeface="Consolas" panose="020B0609020204030204" pitchFamily="49" charset="0"/>
              </a:rPr>
              <a:t>function</a:t>
            </a:r>
            <a:r>
              <a:rPr lang="it-IT" sz="1200" b="0" dirty="0">
                <a:solidFill>
                  <a:srgbClr val="D4D4D4"/>
                </a:solidFill>
                <a:effectLst/>
                <a:latin typeface="Consolas" panose="020B0609020204030204" pitchFamily="49" charset="0"/>
              </a:rPr>
              <a:t> </a:t>
            </a:r>
            <a:r>
              <a:rPr lang="it-IT" sz="1200" b="0" dirty="0" err="1">
                <a:solidFill>
                  <a:srgbClr val="DCDCAA"/>
                </a:solidFill>
                <a:effectLst/>
                <a:latin typeface="Consolas" panose="020B0609020204030204" pitchFamily="49" charset="0"/>
              </a:rPr>
              <a:t>onResponse</a:t>
            </a:r>
            <a:r>
              <a:rPr lang="it-IT" sz="1200" b="0" dirty="0">
                <a:solidFill>
                  <a:srgbClr val="D4D4D4"/>
                </a:solidFill>
                <a:effectLst/>
                <a:latin typeface="Consolas" panose="020B0609020204030204" pitchFamily="49" charset="0"/>
              </a:rPr>
              <a:t>(</a:t>
            </a:r>
            <a:r>
              <a:rPr lang="it-IT" sz="1200" b="0" dirty="0" err="1">
                <a:solidFill>
                  <a:srgbClr val="9CDCFE"/>
                </a:solidFill>
                <a:effectLst/>
                <a:latin typeface="Consolas" panose="020B0609020204030204" pitchFamily="49" charset="0"/>
              </a:rPr>
              <a:t>response</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err="1">
                <a:solidFill>
                  <a:srgbClr val="C586C0"/>
                </a:solidFill>
                <a:effectLst/>
                <a:latin typeface="Consolas" panose="020B0609020204030204" pitchFamily="49" charset="0"/>
              </a:rPr>
              <a:t>return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response</a:t>
            </a:r>
            <a:r>
              <a:rPr lang="it-IT" sz="1200" b="0" dirty="0" err="1">
                <a:solidFill>
                  <a:srgbClr val="D4D4D4"/>
                </a:solidFill>
                <a:effectLst/>
                <a:latin typeface="Consolas" panose="020B0609020204030204" pitchFamily="49" charset="0"/>
              </a:rPr>
              <a:t>.</a:t>
            </a:r>
            <a:r>
              <a:rPr lang="it-IT" sz="1200" b="0" dirty="0" err="1">
                <a:solidFill>
                  <a:srgbClr val="DCDCAA"/>
                </a:solidFill>
                <a:effectLst/>
                <a:latin typeface="Consolas" panose="020B0609020204030204" pitchFamily="49" charset="0"/>
              </a:rPr>
              <a:t>json</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p:txBody>
      </p:sp>
      <p:sp>
        <p:nvSpPr>
          <p:cNvPr id="6" name="CasellaDiTesto 5">
            <a:extLst>
              <a:ext uri="{FF2B5EF4-FFF2-40B4-BE49-F238E27FC236}">
                <a16:creationId xmlns:a16="http://schemas.microsoft.com/office/drawing/2014/main" id="{C40501A1-0488-4E03-AF13-9452CCF6E50E}"/>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sp>
        <p:nvSpPr>
          <p:cNvPr id="8" name="CasellaDiTesto 7">
            <a:extLst>
              <a:ext uri="{FF2B5EF4-FFF2-40B4-BE49-F238E27FC236}">
                <a16:creationId xmlns:a16="http://schemas.microsoft.com/office/drawing/2014/main" id="{B5FB573E-E40A-4AC3-9912-BBF059D7D054}"/>
              </a:ext>
            </a:extLst>
          </p:cNvPr>
          <p:cNvSpPr txBox="1"/>
          <p:nvPr/>
        </p:nvSpPr>
        <p:spPr>
          <a:xfrm>
            <a:off x="6097572" y="2690336"/>
            <a:ext cx="6094428" cy="1477328"/>
          </a:xfrm>
          <a:prstGeom prst="rect">
            <a:avLst/>
          </a:prstGeom>
          <a:noFill/>
        </p:spPr>
        <p:txBody>
          <a:bodyPr wrap="square">
            <a:spAutoFit/>
          </a:bodyPr>
          <a:lstStyle/>
          <a:p>
            <a:pPr algn="ctr"/>
            <a:r>
              <a:rPr lang="it-IT" dirty="0"/>
              <a:t>Queste sono le funzioni allegate alla fetch grazie alla </a:t>
            </a:r>
            <a:r>
              <a:rPr lang="it-IT" dirty="0" err="1"/>
              <a:t>then</a:t>
            </a:r>
            <a:r>
              <a:rPr lang="it-IT" dirty="0"/>
              <a:t> che mi ritorna un errore in caso la funzione di </a:t>
            </a:r>
            <a:r>
              <a:rPr lang="it-IT" dirty="0" err="1"/>
              <a:t>response</a:t>
            </a:r>
            <a:r>
              <a:rPr lang="it-IT" dirty="0"/>
              <a:t> non vada a buon fine, altrimenti ricevendo quest’ultimo la funzione </a:t>
            </a:r>
            <a:r>
              <a:rPr lang="it-IT" dirty="0" err="1"/>
              <a:t>onJson</a:t>
            </a:r>
            <a:r>
              <a:rPr lang="it-IT" dirty="0"/>
              <a:t> richiama una funzione che crea dinamicamente gli oggetti dai risultati trovati</a:t>
            </a:r>
          </a:p>
        </p:txBody>
      </p:sp>
    </p:spTree>
    <p:extLst>
      <p:ext uri="{BB962C8B-B14F-4D97-AF65-F5344CB8AC3E}">
        <p14:creationId xmlns:p14="http://schemas.microsoft.com/office/powerpoint/2010/main" val="13478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62369512-93EB-419C-81D3-74E914F8911C}"/>
              </a:ext>
            </a:extLst>
          </p:cNvPr>
          <p:cNvSpPr txBox="1"/>
          <p:nvPr/>
        </p:nvSpPr>
        <p:spPr>
          <a:xfrm>
            <a:off x="4480653" y="146594"/>
            <a:ext cx="3230693" cy="461665"/>
          </a:xfrm>
          <a:prstGeom prst="rect">
            <a:avLst/>
          </a:prstGeom>
          <a:noFill/>
        </p:spPr>
        <p:txBody>
          <a:bodyPr wrap="none" rtlCol="0">
            <a:spAutoFit/>
          </a:bodyPr>
          <a:lstStyle/>
          <a:p>
            <a:r>
              <a:rPr lang="it-IT" sz="2400" dirty="0"/>
              <a:t>REST API YOUTUBE</a:t>
            </a:r>
          </a:p>
        </p:txBody>
      </p:sp>
      <p:pic>
        <p:nvPicPr>
          <p:cNvPr id="6" name="Immagine 5" descr="Immagine che contiene testo&#10;&#10;Descrizione generata automaticamente">
            <a:extLst>
              <a:ext uri="{FF2B5EF4-FFF2-40B4-BE49-F238E27FC236}">
                <a16:creationId xmlns:a16="http://schemas.microsoft.com/office/drawing/2014/main" id="{88E84BB5-25E3-47F5-8207-F61E8DFB5C4A}"/>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20931" b="4823"/>
          <a:stretch/>
        </p:blipFill>
        <p:spPr>
          <a:xfrm>
            <a:off x="1275942" y="1328751"/>
            <a:ext cx="9640111" cy="3098260"/>
          </a:xfrm>
          <a:prstGeom prst="rect">
            <a:avLst/>
          </a:prstGeom>
        </p:spPr>
      </p:pic>
      <p:sp>
        <p:nvSpPr>
          <p:cNvPr id="7" name="CasellaDiTesto 6">
            <a:extLst>
              <a:ext uri="{FF2B5EF4-FFF2-40B4-BE49-F238E27FC236}">
                <a16:creationId xmlns:a16="http://schemas.microsoft.com/office/drawing/2014/main" id="{B5A3D1AD-328F-47D7-88FA-BE4CDF8DCD46}"/>
              </a:ext>
            </a:extLst>
          </p:cNvPr>
          <p:cNvSpPr txBox="1"/>
          <p:nvPr/>
        </p:nvSpPr>
        <p:spPr>
          <a:xfrm>
            <a:off x="4422841" y="783839"/>
            <a:ext cx="3346315" cy="369332"/>
          </a:xfrm>
          <a:prstGeom prst="rect">
            <a:avLst/>
          </a:prstGeom>
          <a:noFill/>
        </p:spPr>
        <p:txBody>
          <a:bodyPr wrap="square" rtlCol="0">
            <a:spAutoFit/>
          </a:bodyPr>
          <a:lstStyle/>
          <a:p>
            <a:pPr algn="ctr"/>
            <a:r>
              <a:rPr lang="it-IT" dirty="0" err="1"/>
              <a:t>Json</a:t>
            </a:r>
            <a:r>
              <a:rPr lang="it-IT" dirty="0"/>
              <a:t>:</a:t>
            </a:r>
          </a:p>
        </p:txBody>
      </p:sp>
    </p:spTree>
    <p:extLst>
      <p:ext uri="{BB962C8B-B14F-4D97-AF65-F5344CB8AC3E}">
        <p14:creationId xmlns:p14="http://schemas.microsoft.com/office/powerpoint/2010/main" val="2909850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sia">
  <a:themeElements>
    <a:clrScheme name="Ardesi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Ardesia</Template>
  <TotalTime>371</TotalTime>
  <Words>1888</Words>
  <Application>Microsoft Office PowerPoint</Application>
  <PresentationFormat>Widescreen</PresentationFormat>
  <Paragraphs>122</Paragraphs>
  <Slides>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Calisto MT</vt:lpstr>
      <vt:lpstr>Consolas</vt:lpstr>
      <vt:lpstr>Wingdings 2</vt:lpstr>
      <vt:lpstr>Ardesia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Gabriele Sinatra</dc:creator>
  <cp:lastModifiedBy>Gabriele Sinatra</cp:lastModifiedBy>
  <cp:revision>36</cp:revision>
  <dcterms:created xsi:type="dcterms:W3CDTF">2021-04-19T18:46:11Z</dcterms:created>
  <dcterms:modified xsi:type="dcterms:W3CDTF">2021-04-26T20:05:45Z</dcterms:modified>
</cp:coreProperties>
</file>